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</p:sldMasterIdLst>
  <p:notesMasterIdLst>
    <p:notesMasterId r:id="rId20"/>
  </p:notesMasterIdLst>
  <p:handoutMasterIdLst>
    <p:handoutMasterId r:id="rId21"/>
  </p:handoutMasterIdLst>
  <p:sldIdLst>
    <p:sldId id="270" r:id="rId3"/>
    <p:sldId id="990" r:id="rId4"/>
    <p:sldId id="326" r:id="rId5"/>
    <p:sldId id="1247" r:id="rId6"/>
    <p:sldId id="1248" r:id="rId7"/>
    <p:sldId id="1250" r:id="rId8"/>
    <p:sldId id="1251" r:id="rId9"/>
    <p:sldId id="1252" r:id="rId10"/>
    <p:sldId id="1253" r:id="rId11"/>
    <p:sldId id="1254" r:id="rId12"/>
    <p:sldId id="1255" r:id="rId13"/>
    <p:sldId id="1256" r:id="rId14"/>
    <p:sldId id="1257" r:id="rId15"/>
    <p:sldId id="1258" r:id="rId16"/>
    <p:sldId id="1259" r:id="rId17"/>
    <p:sldId id="538" r:id="rId18"/>
    <p:sldId id="377" r:id="rId19"/>
  </p:sldIdLst>
  <p:sldSz cx="9144000" cy="6858000" type="screen4x3"/>
  <p:notesSz cx="7099300" cy="10234613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3200" b="0" i="0" u="none" kern="1200" baseline="0">
        <a:solidFill>
          <a:schemeClr val="tx1"/>
        </a:solidFill>
        <a:latin typeface="Arial Black" panose="020B0A040201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A49E"/>
    <a:srgbClr val="9F3DA5"/>
    <a:srgbClr val="003399"/>
    <a:srgbClr val="000066"/>
    <a:srgbClr val="3399FF"/>
    <a:srgbClr val="0033CC"/>
    <a:srgbClr val="000099"/>
    <a:srgbClr val="808080"/>
    <a:srgbClr val="5F5F5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28" autoAdjust="0"/>
    <p:restoredTop sz="94254"/>
  </p:normalViewPr>
  <p:slideViewPr>
    <p:cSldViewPr showGuides="1">
      <p:cViewPr varScale="1">
        <p:scale>
          <a:sx n="70" d="100"/>
          <a:sy n="70" d="100"/>
        </p:scale>
        <p:origin x="534" y="66"/>
      </p:cViewPr>
      <p:guideLst>
        <p:guide orient="horz" pos="2160"/>
        <p:guide pos="280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The University of Adelaide, School of Computer Science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r"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5F4F664-1650-487E-AD75-73178DC41CC4}" type="datetime3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5 October 2020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Chapter 2 — Instructions: Language of the Computer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r" defTabSz="967105">
              <a:defRPr sz="1300">
                <a:latin typeface="Times New Roman" panose="02020603050405020304" charset="0"/>
              </a:defRPr>
            </a:lvl1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2502937-4162-4EF3-B0BD-7E4AA460D5DF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Arial" panose="020B0604020202020204" pitchFamily="34" charset="0"/>
              </a:rPr>
              <a:t>‹#›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3985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The University of Adelaide, School of Computer Science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r"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511245-2F95-47BF-8A9E-A618464C88CC}" type="datetime3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5 October 2020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4100" name="Rectangle 4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0600" y="768350"/>
            <a:ext cx="5118100" cy="383857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Click to edit Master text styles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Second level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Third level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Fourth level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defTabSz="967105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anose="02020603050405020304" charset="0"/>
                <a:cs typeface="+mn-cs"/>
              </a:defRPr>
            </a:lvl1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Chapter 2 — Instructions: Language of the Computer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r" defTabSz="967105">
              <a:defRPr sz="1300">
                <a:latin typeface="Times New Roman" panose="02020603050405020304" charset="0"/>
              </a:defRPr>
            </a:lvl1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F0C3C9C-4F57-4EAF-9DFC-8E5CF829FAB8}" type="slidenum">
              <a:rPr kumimoji="0" lang="en-US" sz="13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Arial" panose="020B0604020202020204" pitchFamily="34" charset="0"/>
              </a:rPr>
              <a:t>‹#›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483884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 txBox="1">
            <a:spLocks noGrp="1" noChangeArrowheads="1"/>
          </p:cNvSpPr>
          <p:nvPr>
            <p:ph type="hdr" sz="quarter"/>
          </p:nvPr>
        </p:nvSpPr>
        <p:spPr bwMode="auto"/>
        <p:txBody>
          <a:bodyPr wrap="square" lIns="96661" tIns="48331" rIns="96661" bIns="48331" numCol="1" anchor="t" anchorCtr="0" compatLnSpc="1"/>
          <a:lstStyle>
            <a:lvl1pPr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742950" indent="-28575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2pPr>
            <a:lvl3pPr marL="11430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3pPr>
            <a:lvl4pPr marL="16002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4pPr>
            <a:lvl5pPr marL="20574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5pPr>
            <a:lvl6pPr marL="25146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6pPr>
            <a:lvl7pPr marL="29718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7pPr>
            <a:lvl8pPr marL="34290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8pPr>
            <a:lvl9pPr marL="38862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9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The University of Adelaide, School of Computer Science</a:t>
            </a:r>
          </a:p>
        </p:txBody>
      </p:sp>
      <p:sp>
        <p:nvSpPr>
          <p:cNvPr id="20483" name="Rectangle 3"/>
          <p:cNvSpPr txBox="1">
            <a:spLocks noGrp="1" noChangeArrowheads="1"/>
          </p:cNvSpPr>
          <p:nvPr>
            <p:ph type="dt" sz="half"/>
          </p:nvPr>
        </p:nvSpPr>
        <p:spPr bwMode="auto"/>
        <p:txBody>
          <a:bodyPr wrap="square" lIns="96661" tIns="48331" rIns="96661" bIns="48331" numCol="1" anchor="t" anchorCtr="0" compatLnSpc="1"/>
          <a:lstStyle>
            <a:lvl1pPr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742950" indent="-28575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2pPr>
            <a:lvl3pPr marL="11430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3pPr>
            <a:lvl4pPr marL="16002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4pPr>
            <a:lvl5pPr marL="20574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5pPr>
            <a:lvl6pPr marL="25146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6pPr>
            <a:lvl7pPr marL="29718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7pPr>
            <a:lvl8pPr marL="34290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8pPr>
            <a:lvl9pPr marL="38862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9pPr>
          </a:lstStyle>
          <a:p>
            <a:pPr marL="0" marR="0" lvl="0" indent="0" algn="r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19CAC58-94A5-469B-8DEA-186603CBD80E}" type="datetime3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5 October 2020</a:t>
            </a:fld>
            <a:endParaRPr kumimoji="0" lang="en-US" sz="13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20484" name="Rectangle 6"/>
          <p:cNvSpPr txBox="1">
            <a:spLocks noGrp="1" noChangeArrowheads="1"/>
          </p:cNvSpPr>
          <p:nvPr>
            <p:ph type="ftr" sz="quarter"/>
          </p:nvPr>
        </p:nvSpPr>
        <p:spPr bwMode="auto"/>
        <p:txBody>
          <a:bodyPr wrap="square" lIns="96661" tIns="48331" rIns="96661" bIns="48331" numCol="1" anchor="b" anchorCtr="0" compatLnSpc="1"/>
          <a:lstStyle>
            <a:lvl1pPr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1pPr>
            <a:lvl2pPr marL="742950" indent="-28575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2pPr>
            <a:lvl3pPr marL="11430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3pPr>
            <a:lvl4pPr marL="16002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4pPr>
            <a:lvl5pPr marL="2057400" indent="-228600" defTabSz="967105" eaLnBrk="0" hangingPunct="0"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5pPr>
            <a:lvl6pPr marL="25146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6pPr>
            <a:lvl7pPr marL="29718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7pPr>
            <a:lvl8pPr marL="34290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8pPr>
            <a:lvl9pPr marL="3886200" indent="-228600" defTabSz="967105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</a:defRPr>
            </a:lvl9pPr>
          </a:lstStyle>
          <a:p>
            <a:pPr marL="0" marR="0" lvl="0" indent="0" algn="l" defTabSz="96710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+mn-cs"/>
              </a:rPr>
              <a:t>Chapter 2 — Instructions: Language of the Computer</a:t>
            </a:r>
          </a:p>
        </p:txBody>
      </p:sp>
      <p:sp>
        <p:nvSpPr>
          <p:cNvPr id="6148" name="Rectangle 7"/>
          <p:cNvSpPr txBox="1">
            <a:spLocks noGrp="1"/>
          </p:cNvSpPr>
          <p:nvPr>
            <p:ph type="sldNum" sz="quarter"/>
          </p:nvPr>
        </p:nvSpPr>
        <p:spPr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6661" tIns="48331" rIns="96661" bIns="48331" anchor="b"/>
          <a:lstStyle/>
          <a:p>
            <a:pPr lvl="0" algn="r" defTabSz="967105" eaLnBrk="1" hangingPunct="1"/>
            <a:fld id="{9A0DB2DC-4C9A-4742-B13C-FB6460FD3503}" type="slidenum">
              <a:rPr lang="en-US" altLang="zh-CN" sz="1300" dirty="0">
                <a:latin typeface="Times New Roman" panose="02020603050405020304" charset="0"/>
              </a:rPr>
              <a:t>1</a:t>
            </a:fld>
            <a:endParaRPr lang="en-US" altLang="zh-CN" sz="1300" dirty="0">
              <a:latin typeface="Times New Roman" panose="02020603050405020304" charset="0"/>
            </a:endParaRPr>
          </a:p>
        </p:txBody>
      </p:sp>
      <p:sp>
        <p:nvSpPr>
          <p:cNvPr id="6149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50" name="Rectangle 3"/>
          <p:cNvSpPr>
            <a:spLocks noGrp="1"/>
          </p:cNvSpPr>
          <p:nvPr>
            <p:ph type="body"/>
          </p:nvPr>
        </p:nvSpPr>
        <p:spPr/>
        <p:txBody>
          <a:bodyPr wrap="square" lIns="96661" tIns="48331" rIns="96661" bIns="48331" anchor="t"/>
          <a:lstStyle/>
          <a:p>
            <a:pPr lvl="0" eaLnBrk="1" hangingPunct="1"/>
            <a:endParaRPr lang="en-AU" altLang="x-none" dirty="0"/>
          </a:p>
        </p:txBody>
      </p:sp>
    </p:spTree>
    <p:extLst>
      <p:ext uri="{BB962C8B-B14F-4D97-AF65-F5344CB8AC3E}">
        <p14:creationId xmlns:p14="http://schemas.microsoft.com/office/powerpoint/2010/main" val="3163455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6"/>
          <p:cNvSpPr txBox="1">
            <a:spLocks noGrp="1"/>
          </p:cNvSpPr>
          <p:nvPr>
            <p:ph type="ftr" sz="quarte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eaLnBrk="1" hangingPunct="1"/>
            <a:r>
              <a:rPr sz="1200" b="0" i="0" dirty="0">
                <a:latin typeface="Times New Roman" panose="02020603050405020304" charset="0"/>
              </a:rPr>
              <a:t>15.#</a:t>
            </a:r>
          </a:p>
        </p:txBody>
      </p:sp>
      <p:sp>
        <p:nvSpPr>
          <p:cNvPr id="22530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2531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/>
          <a:lstStyle/>
          <a:p>
            <a:pPr lvl="0" eaLnBrk="1" hangingPunct="1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6491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en-US" strike="noStrike" noProof="1" smtClean="0"/>
              <a:t>Click to edit Master subtitle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19"/>
          <p:cNvSpPr>
            <a:spLocks noChangeArrowheads="1"/>
          </p:cNvSpPr>
          <p:nvPr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Rectangle 20"/>
          <p:cNvSpPr>
            <a:spLocks noChangeArrowheads="1"/>
          </p:cNvSpPr>
          <p:nvPr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Rectangle 21"/>
          <p:cNvSpPr>
            <a:spLocks noChangeArrowheads="1"/>
          </p:cNvSpPr>
          <p:nvPr/>
        </p:nvSpPr>
        <p:spPr bwMode="auto">
          <a:xfrm>
            <a:off x="2341563" y="1916113"/>
            <a:ext cx="6623050" cy="46038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Rectangle 38"/>
          <p:cNvSpPr>
            <a:spLocks noChangeArrowheads="1"/>
          </p:cNvSpPr>
          <p:nvPr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4" name="Rectangle 39"/>
          <p:cNvSpPr>
            <a:spLocks noChangeArrowheads="1"/>
          </p:cNvSpPr>
          <p:nvPr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5" name="Text Box 42"/>
          <p:cNvSpPr txBox="1">
            <a:spLocks noChangeArrowheads="1"/>
          </p:cNvSpPr>
          <p:nvPr/>
        </p:nvSpPr>
        <p:spPr bwMode="auto">
          <a:xfrm>
            <a:off x="8388350" y="6497638"/>
            <a:ext cx="576263" cy="2746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C6593B8-455B-4147-8342-0DD5E2CC034A}" type="slidenum">
              <a:rPr kumimoji="0" lang="en-AU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‹#›</a:t>
            </a:fld>
            <a:endParaRPr kumimoji="0" lang="en-GB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28650" y="365125"/>
            <a:ext cx="78867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-76200" y="6400800"/>
            <a:ext cx="1905000" cy="457200"/>
          </a:xfrm>
        </p:spPr>
        <p:txBody>
          <a:bodyPr/>
          <a:lstStyle/>
          <a:p>
            <a:pPr lvl="0"/>
            <a:r>
              <a:t>11.</a:t>
            </a:r>
            <a:fld id="{9A0DB2DC-4C9A-4742-B13C-FB6460FD3503}" type="slidenum">
              <a:rPr lang="en-US" sz="2000" b="1">
                <a:solidFill>
                  <a:schemeClr val="bg2"/>
                </a:solidFill>
                <a:latin typeface="Arial" panose="020B0604020202020204" pitchFamily="34" charset="0"/>
              </a:rPr>
              <a:t>‹#›</a:t>
            </a:fld>
            <a:endParaRPr lang="en-US" sz="2000" b="1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35" b="1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3108960" y="6377939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664737" y="6243369"/>
            <a:ext cx="575572" cy="253360"/>
          </a:xfrm>
          <a:prstGeom prst="rect">
            <a:avLst/>
          </a:prstGeom>
        </p:spPr>
        <p:txBody>
          <a:bodyPr lIns="0" tIns="0" rIns="0" bIns="0"/>
          <a:lstStyle>
            <a:lvl1pPr>
              <a:defRPr sz="1710" b="1" i="0">
                <a:solidFill>
                  <a:srgbClr val="1B1B1B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0795">
              <a:lnSpc>
                <a:spcPts val="1815"/>
              </a:lnSpc>
            </a:pPr>
            <a:r>
              <a:rPr lang="en-IN" spc="-4" smtClean="0"/>
              <a:t>13.</a:t>
            </a:r>
            <a:fld id="{81D60167-4931-47E6-BA6A-407CBD079E47}" type="slidenum">
              <a:rPr lang="en-IN" spc="-4" smtClean="0"/>
              <a:t>‹#›</a:t>
            </a:fld>
            <a:endParaRPr spc="-4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pPr fontAlgn="base"/>
            <a:r>
              <a:rPr lang="en-US" strike="noStrike" noProof="1" smtClean="0"/>
              <a:t>Click to edit Master subtitle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>
            <a:lvl1pPr>
              <a:defRPr sz="2800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200"/>
            </a:lvl4pPr>
            <a:lvl5pPr>
              <a:defRPr sz="1200"/>
            </a:lvl5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>
            <a:lvl1pPr>
              <a:defRPr sz="2800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200"/>
            </a:lvl4pPr>
            <a:lvl5pPr>
              <a:defRPr sz="1200"/>
            </a:lvl5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Rectangle 19"/>
          <p:cNvSpPr>
            <a:spLocks noChangeArrowheads="1"/>
          </p:cNvSpPr>
          <p:nvPr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Rectangle 20"/>
          <p:cNvSpPr>
            <a:spLocks noChangeArrowheads="1"/>
          </p:cNvSpPr>
          <p:nvPr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Rectangle 21"/>
          <p:cNvSpPr>
            <a:spLocks noChangeArrowheads="1"/>
          </p:cNvSpPr>
          <p:nvPr/>
        </p:nvSpPr>
        <p:spPr bwMode="auto">
          <a:xfrm>
            <a:off x="2341563" y="1916113"/>
            <a:ext cx="6623050" cy="46038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Rectangle 38"/>
          <p:cNvSpPr>
            <a:spLocks noChangeArrowheads="1"/>
          </p:cNvSpPr>
          <p:nvPr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14" name="Rectangle 39"/>
          <p:cNvSpPr>
            <a:spLocks noChangeArrowheads="1"/>
          </p:cNvSpPr>
          <p:nvPr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5" name="Text Box 42"/>
          <p:cNvSpPr txBox="1">
            <a:spLocks noChangeArrowheads="1"/>
          </p:cNvSpPr>
          <p:nvPr/>
        </p:nvSpPr>
        <p:spPr bwMode="auto">
          <a:xfrm>
            <a:off x="8388350" y="6497638"/>
            <a:ext cx="576263" cy="2746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C6593B8-455B-4147-8342-0DD5E2CC034A}" type="slidenum">
              <a:rPr kumimoji="0" lang="en-AU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‹#›</a:t>
            </a:fld>
            <a:endParaRPr kumimoji="0" lang="en-GB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28650" y="365125"/>
            <a:ext cx="78867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-76200" y="6400800"/>
            <a:ext cx="1905000" cy="457200"/>
          </a:xfrm>
        </p:spPr>
        <p:txBody>
          <a:bodyPr/>
          <a:lstStyle/>
          <a:p>
            <a:pPr lvl="0"/>
            <a:r>
              <a:t>11.</a:t>
            </a:r>
            <a:fld id="{9A0DB2DC-4C9A-4742-B13C-FB6460FD3503}" type="slidenum">
              <a:rPr lang="en-US" sz="2000" b="1">
                <a:solidFill>
                  <a:schemeClr val="bg2"/>
                </a:solidFill>
                <a:latin typeface="Arial" panose="020B0604020202020204" pitchFamily="34" charset="0"/>
              </a:rPr>
              <a:t>‹#›</a:t>
            </a:fld>
            <a:endParaRPr lang="en-US" sz="2000" b="1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35" b="1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3108960" y="6377939"/>
            <a:ext cx="292608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457200" y="6377939"/>
            <a:ext cx="210312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664737" y="6243369"/>
            <a:ext cx="575572" cy="253360"/>
          </a:xfrm>
          <a:prstGeom prst="rect">
            <a:avLst/>
          </a:prstGeom>
        </p:spPr>
        <p:txBody>
          <a:bodyPr lIns="0" tIns="0" rIns="0" bIns="0"/>
          <a:lstStyle>
            <a:lvl1pPr>
              <a:defRPr sz="1710" b="1" i="0">
                <a:solidFill>
                  <a:srgbClr val="1B1B1B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0795">
              <a:lnSpc>
                <a:spcPts val="1815"/>
              </a:lnSpc>
            </a:pPr>
            <a:r>
              <a:rPr lang="en-IN" spc="-4" smtClean="0"/>
              <a:t>13.</a:t>
            </a:r>
            <a:fld id="{81D60167-4931-47E6-BA6A-407CBD079E47}" type="slidenum">
              <a:rPr lang="en-IN" spc="-4" smtClean="0"/>
              <a:t>‹#›</a:t>
            </a:fld>
            <a:endParaRPr spc="-4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base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  <a:p>
            <a:pPr lvl="1" fontAlgn="base"/>
            <a:r>
              <a:rPr lang="en-US" strike="noStrike" noProof="1" smtClean="0"/>
              <a:t>Second level</a:t>
            </a:r>
          </a:p>
          <a:p>
            <a:pPr lvl="2" fontAlgn="base"/>
            <a:r>
              <a:rPr lang="en-US" strike="noStrike" noProof="1" smtClean="0"/>
              <a:t>Third level</a:t>
            </a:r>
          </a:p>
          <a:p>
            <a:pPr lvl="3" fontAlgn="base"/>
            <a:r>
              <a:rPr lang="en-US" strike="noStrike" noProof="1" smtClean="0"/>
              <a:t>Fourth level</a:t>
            </a:r>
          </a:p>
          <a:p>
            <a:pPr lvl="4" fontAlgn="base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base"/>
            <a:r>
              <a:rPr lang="en-US" strike="noStrike" noProof="1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vmlDrawing" Target="../drawings/vmlDrawing2.v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oleObject" Target="../embeddings/oleObject2.bin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27672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 indent="-285750"/>
            <a:r>
              <a:rPr lang="en-US" dirty="0"/>
              <a:t>Second level</a:t>
            </a:r>
          </a:p>
          <a:p>
            <a:pPr lvl="2" indent="-228600"/>
            <a:r>
              <a:rPr lang="en-US" dirty="0"/>
              <a:t>Third level</a:t>
            </a:r>
          </a:p>
          <a:p>
            <a:pPr lvl="3" indent="-228600"/>
            <a:r>
              <a:rPr lang="en-US" dirty="0"/>
              <a:t>Fourth level</a:t>
            </a:r>
          </a:p>
          <a:p>
            <a:pPr lvl="4" indent="-228600"/>
            <a:r>
              <a:rPr lang="en-US" dirty="0"/>
              <a:t>Fifth level</a:t>
            </a:r>
          </a:p>
        </p:txBody>
      </p:sp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0" y="6229350"/>
          <a:ext cx="914400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8" r:id="rId19" imgW="9538335" imgH="663575" progId="">
                  <p:embed/>
                </p:oleObj>
              </mc:Choice>
              <mc:Fallback>
                <p:oleObj r:id="rId19" imgW="9538335" imgH="663575" progId="">
                  <p:embed/>
                  <p:pic>
                    <p:nvPicPr>
                      <p:cNvPr id="0" name="Picture 3075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0" y="6229350"/>
                        <a:ext cx="9144000" cy="6286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0" y="6059488"/>
            <a:ext cx="4932363" cy="465138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S.V.JANSI RANI/Assoc Prof /CSE/SSNCE</a:t>
            </a:r>
          </a:p>
        </p:txBody>
      </p:sp>
      <p:sp>
        <p:nvSpPr>
          <p:cNvPr id="7" name="Text Box 42"/>
          <p:cNvSpPr txBox="1">
            <a:spLocks noChangeArrowheads="1"/>
          </p:cNvSpPr>
          <p:nvPr/>
        </p:nvSpPr>
        <p:spPr bwMode="auto">
          <a:xfrm>
            <a:off x="6804025" y="6035675"/>
            <a:ext cx="1439863" cy="27559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AD55843-A326-468F-ADB2-F18F489A1FD3}" type="slidenum">
              <a:rPr kumimoji="0" lang="en-AU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‹#›</a:t>
            </a:fld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/17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27672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 indent="-285750"/>
            <a:r>
              <a:rPr lang="en-US" dirty="0"/>
              <a:t>Second level</a:t>
            </a:r>
          </a:p>
          <a:p>
            <a:pPr lvl="2" indent="-228600"/>
            <a:r>
              <a:rPr lang="en-US" dirty="0"/>
              <a:t>Third level</a:t>
            </a:r>
          </a:p>
          <a:p>
            <a:pPr lvl="3" indent="-228600"/>
            <a:r>
              <a:rPr lang="en-US" dirty="0"/>
              <a:t>Fourth level</a:t>
            </a:r>
          </a:p>
          <a:p>
            <a:pPr lvl="4" indent="-228600"/>
            <a:r>
              <a:rPr lang="en-US" dirty="0"/>
              <a:t>Fifth level</a:t>
            </a:r>
          </a:p>
        </p:txBody>
      </p:sp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0" y="6229350"/>
          <a:ext cx="914400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53" r:id="rId19" imgW="9538335" imgH="663575" progId="">
                  <p:embed/>
                </p:oleObj>
              </mc:Choice>
              <mc:Fallback>
                <p:oleObj r:id="rId19" imgW="9538335" imgH="663575" progId="">
                  <p:embed/>
                  <p:pic>
                    <p:nvPicPr>
                      <p:cNvPr id="0" name="Picture 3075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0" y="6229350"/>
                        <a:ext cx="9144000" cy="6286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0" y="6059488"/>
            <a:ext cx="4932363" cy="465138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</a:ln>
        </p:spPr>
        <p:txBody>
          <a:bodyPr wrap="none" anchor="ctr"/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S.V.JANSI RANI/Assoc Prof /CSE/SSNCE</a:t>
            </a:r>
          </a:p>
        </p:txBody>
      </p:sp>
      <p:sp>
        <p:nvSpPr>
          <p:cNvPr id="7" name="Text Box 42"/>
          <p:cNvSpPr txBox="1">
            <a:spLocks noChangeArrowheads="1"/>
          </p:cNvSpPr>
          <p:nvPr/>
        </p:nvSpPr>
        <p:spPr bwMode="auto">
          <a:xfrm>
            <a:off x="6804025" y="6035675"/>
            <a:ext cx="1439863" cy="4603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AD55843-A326-468F-ADB2-F18F489A1FD3}" type="slidenum">
              <a:rPr kumimoji="0" lang="en-AU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‹#›</a:t>
            </a:fld>
            <a:r>
              <a:rPr kumimoji="0" lang="en-AU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/</a:t>
            </a: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39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Verdana" panose="020B060403050404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1"/>
          <p:cNvSpPr/>
          <p:nvPr/>
        </p:nvSpPr>
        <p:spPr>
          <a:xfrm>
            <a:off x="2572092" y="980728"/>
            <a:ext cx="6504281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20000"/>
              </a:spcBef>
              <a:buClr>
                <a:schemeClr val="tx1"/>
              </a:buClr>
              <a:buSzPct val="60000"/>
            </a:pPr>
            <a:r>
              <a:rPr lang="en-US" altLang="en-GB" sz="2800" smtClean="0">
                <a:solidFill>
                  <a:srgbClr val="000099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Error Correction </a:t>
            </a:r>
            <a:r>
              <a:rPr lang="en-US" altLang="en-GB" sz="2800" dirty="0" smtClean="0">
                <a:solidFill>
                  <a:srgbClr val="000099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Code</a:t>
            </a:r>
          </a:p>
        </p:txBody>
      </p:sp>
      <p:sp>
        <p:nvSpPr>
          <p:cNvPr id="5122" name="Rectangle 12"/>
          <p:cNvSpPr/>
          <p:nvPr/>
        </p:nvSpPr>
        <p:spPr>
          <a:xfrm>
            <a:off x="2843213" y="2060575"/>
            <a:ext cx="5832475" cy="10334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>
              <a:spcBef>
                <a:spcPct val="20000"/>
              </a:spcBef>
              <a:buClr>
                <a:schemeClr val="tx1"/>
              </a:buClr>
              <a:buSzPct val="60000"/>
            </a:pPr>
            <a:r>
              <a:rPr lang="en-AU" altLang="x-none" sz="1800" dirty="0">
                <a:solidFill>
                  <a:srgbClr val="0066FF"/>
                </a:solidFill>
                <a:latin typeface="Arial" panose="020B0604020202020204" pitchFamily="34" charset="0"/>
              </a:rPr>
              <a:t>S.V.Jansi Rani</a:t>
            </a:r>
          </a:p>
          <a:p>
            <a:pPr>
              <a:spcBef>
                <a:spcPct val="20000"/>
              </a:spcBef>
              <a:buClr>
                <a:schemeClr val="tx1"/>
              </a:buClr>
              <a:buSzPct val="60000"/>
            </a:pPr>
            <a:r>
              <a:rPr lang="en-AU" altLang="x-none" sz="1800" dirty="0">
                <a:solidFill>
                  <a:srgbClr val="0066FF"/>
                </a:solidFill>
                <a:latin typeface="Arial" panose="020B0604020202020204" pitchFamily="34" charset="0"/>
              </a:rPr>
              <a:t>Associate Professor  / CSE</a:t>
            </a:r>
            <a:endParaRPr lang="en-GB" altLang="x-none" sz="1800" dirty="0">
              <a:solidFill>
                <a:srgbClr val="000099"/>
              </a:solidFill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tx1"/>
              </a:buClr>
              <a:buSzPct val="60000"/>
            </a:pPr>
            <a:endParaRPr lang="en-GB" altLang="x-none" sz="1800" dirty="0">
              <a:solidFill>
                <a:srgbClr val="0066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123" name="Text Box 13"/>
          <p:cNvSpPr txBox="1"/>
          <p:nvPr/>
        </p:nvSpPr>
        <p:spPr>
          <a:xfrm>
            <a:off x="2268538" y="0"/>
            <a:ext cx="4359275" cy="70802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ctr">
              <a:spcBef>
                <a:spcPct val="20000"/>
              </a:spcBef>
              <a:buClr>
                <a:schemeClr val="tx1"/>
              </a:buClr>
              <a:buSzPct val="60000"/>
            </a:pPr>
            <a:r>
              <a:rPr lang="en-US" sz="4000" dirty="0">
                <a:solidFill>
                  <a:schemeClr val="bg1"/>
                </a:solidFill>
                <a:latin typeface="Times New Roman" panose="02020603050405020304" charset="0"/>
              </a:rPr>
              <a:t>Computer Networks</a:t>
            </a:r>
            <a:endParaRPr lang="en-GB" altLang="x-none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124" name="Rectangle 40"/>
          <p:cNvSpPr txBox="1"/>
          <p:nvPr/>
        </p:nvSpPr>
        <p:spPr>
          <a:xfrm>
            <a:off x="1044575" y="6454775"/>
            <a:ext cx="7272338" cy="35877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algn="ctr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</a:pPr>
            <a:endParaRPr lang="en-AU" altLang="en-US" sz="1200" b="1" dirty="0">
              <a:solidFill>
                <a:schemeClr val="bg1"/>
              </a:solidFill>
              <a:latin typeface="Verdana" panose="020B0604030504040204" pitchFamily="34" charset="0"/>
            </a:endParaRPr>
          </a:p>
        </p:txBody>
      </p:sp>
      <p:pic>
        <p:nvPicPr>
          <p:cNvPr id="15364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4810"/>
            <a:ext cx="2030095" cy="26187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4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</a:rPr>
              <a:t>Redundancy bits calculation(cont’d)</a:t>
            </a:r>
            <a:endParaRPr lang="en-US" altLang="ko-KR"/>
          </a:p>
        </p:txBody>
      </p:sp>
      <p:graphicFrame>
        <p:nvGraphicFramePr>
          <p:cNvPr id="645124" name="Object 4"/>
          <p:cNvGraphicFramePr>
            <a:graphicFrameLocks noChangeAspect="1"/>
          </p:cNvGraphicFramePr>
          <p:nvPr/>
        </p:nvGraphicFramePr>
        <p:xfrm>
          <a:off x="2457450" y="2114551"/>
          <a:ext cx="4572000" cy="32039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name="Image" r:id="rId3" imgW="8755383" imgH="6137663" progId="Photoshop.Image.5">
                  <p:embed/>
                </p:oleObj>
              </mc:Choice>
              <mc:Fallback>
                <p:oleObj name="Image" r:id="rId3" imgW="8755383" imgH="6137663" progId="Photoshop.Image.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7450" y="2114551"/>
                        <a:ext cx="4572000" cy="320397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437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4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</a:rPr>
              <a:t>Redundancy bits calculation</a:t>
            </a:r>
          </a:p>
        </p:txBody>
      </p:sp>
      <p:graphicFrame>
        <p:nvGraphicFramePr>
          <p:cNvPr id="646148" name="Object 4"/>
          <p:cNvGraphicFramePr>
            <a:graphicFrameLocks noChangeAspect="1"/>
          </p:cNvGraphicFramePr>
          <p:nvPr/>
        </p:nvGraphicFramePr>
        <p:xfrm>
          <a:off x="2571750" y="2000250"/>
          <a:ext cx="4572000" cy="3205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Image" r:id="rId3" imgW="8755383" imgH="6137663" progId="Photoshop.Image.5">
                  <p:embed/>
                </p:oleObj>
              </mc:Choice>
              <mc:Fallback>
                <p:oleObj name="Image" r:id="rId3" imgW="8755383" imgH="6137663" progId="Photoshop.Image.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1750" y="2000250"/>
                        <a:ext cx="4572000" cy="3205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316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4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71601" y="1409700"/>
            <a:ext cx="6441281" cy="4000500"/>
          </a:xfrm>
        </p:spPr>
        <p:txBody>
          <a:bodyPr/>
          <a:lstStyle/>
          <a:p>
            <a:pPr algn="just"/>
            <a:r>
              <a:rPr lang="en-US" altLang="ko-KR">
                <a:solidFill>
                  <a:srgbClr val="000000"/>
                </a:solidFill>
              </a:rPr>
              <a:t>Calculating the r values</a:t>
            </a:r>
            <a:endParaRPr lang="en-US" altLang="ko-KR"/>
          </a:p>
        </p:txBody>
      </p:sp>
      <p:sp>
        <p:nvSpPr>
          <p:cNvPr id="647173" name="Text Box 5"/>
          <p:cNvSpPr txBox="1">
            <a:spLocks noChangeArrowheads="1"/>
          </p:cNvSpPr>
          <p:nvPr/>
        </p:nvSpPr>
        <p:spPr bwMode="auto">
          <a:xfrm>
            <a:off x="6096001" y="2981325"/>
            <a:ext cx="409676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000000"/>
                    </a:gs>
                    <a:gs pos="100000">
                      <a:srgbClr val="000000">
                        <a:gamma/>
                        <a:shade val="89804"/>
                        <a:invGamma/>
                      </a:srgb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</a:rPr>
              <a:t>Calculating Even Parity</a:t>
            </a:r>
            <a:endParaRPr lang="en-US" altLang="ko-KR" sz="2400"/>
          </a:p>
        </p:txBody>
      </p:sp>
      <p:pic>
        <p:nvPicPr>
          <p:cNvPr id="647174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813322"/>
            <a:ext cx="4629150" cy="406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464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4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</a:rPr>
              <a:t>Error Detection and Correction</a:t>
            </a:r>
          </a:p>
        </p:txBody>
      </p:sp>
      <p:pic>
        <p:nvPicPr>
          <p:cNvPr id="648200" name="Picture 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2914651"/>
            <a:ext cx="697230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654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4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62076" y="1343025"/>
            <a:ext cx="6441281" cy="4000500"/>
          </a:xfrm>
        </p:spPr>
        <p:txBody>
          <a:bodyPr/>
          <a:lstStyle/>
          <a:p>
            <a:pPr algn="just"/>
            <a:r>
              <a:rPr lang="en-US" altLang="ko-KR">
                <a:solidFill>
                  <a:srgbClr val="000000"/>
                </a:solidFill>
              </a:rPr>
              <a:t>Error detection using Hamming Code</a:t>
            </a:r>
            <a:endParaRPr lang="en-US" altLang="ko-KR"/>
          </a:p>
        </p:txBody>
      </p:sp>
      <p:pic>
        <p:nvPicPr>
          <p:cNvPr id="649221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701" y="1687116"/>
            <a:ext cx="3736181" cy="4313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227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Check Your Understanding</a:t>
            </a:r>
            <a:endParaRPr lang="en-US" altLang="ko-KR" dirty="0">
              <a:solidFill>
                <a:srgbClr val="000000"/>
              </a:solidFill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sp>
        <p:nvSpPr>
          <p:cNvPr id="64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62076" y="1343025"/>
            <a:ext cx="6441281" cy="4000500"/>
          </a:xfrm>
        </p:spPr>
        <p:txBody>
          <a:bodyPr/>
          <a:lstStyle/>
          <a:p>
            <a:pPr algn="just"/>
            <a:r>
              <a:rPr lang="en-US" altLang="ko-KR" dirty="0" smtClean="0">
                <a:solidFill>
                  <a:srgbClr val="000000"/>
                </a:solidFill>
              </a:rPr>
              <a:t>Data : 10011010</a:t>
            </a:r>
          </a:p>
          <a:p>
            <a:pPr algn="just"/>
            <a:r>
              <a:rPr lang="en-US" altLang="ko-KR" dirty="0" smtClean="0">
                <a:solidFill>
                  <a:srgbClr val="000000"/>
                </a:solidFill>
              </a:rPr>
              <a:t>Error in 2</a:t>
            </a:r>
            <a:r>
              <a:rPr lang="en-US" altLang="ko-KR" baseline="30000" dirty="0" smtClean="0">
                <a:solidFill>
                  <a:srgbClr val="000000"/>
                </a:solidFill>
              </a:rPr>
              <a:t>nd</a:t>
            </a:r>
            <a:r>
              <a:rPr lang="en-US" altLang="ko-KR" dirty="0" smtClean="0">
                <a:solidFill>
                  <a:srgbClr val="000000"/>
                </a:solidFill>
              </a:rPr>
              <a:t> bit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69000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Outcome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Student should be able to </a:t>
            </a:r>
            <a:r>
              <a:rPr lang="en-US" sz="2400" dirty="0" smtClean="0"/>
              <a:t>understand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Error correction code.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itle 5"/>
          <p:cNvSpPr>
            <a:spLocks noGrp="1"/>
          </p:cNvSpPr>
          <p:nvPr>
            <p:ph type="ctrTitle"/>
          </p:nvPr>
        </p:nvSpPr>
        <p:spPr/>
        <p:txBody>
          <a:bodyPr vert="horz" wrap="square" lIns="91440" tIns="45720" rIns="91440" bIns="45720" anchor="ctr"/>
          <a:lstStyle/>
          <a:p>
            <a:pPr>
              <a:buClrTx/>
              <a:buSzTx/>
              <a:buFontTx/>
            </a:pPr>
            <a:r>
              <a:rPr lang="en-IN" altLang="x-none" sz="5400" b="1" dirty="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62" name="Rectangle 2"/>
          <p:cNvSpPr>
            <a:spLocks noChangeArrowheads="1"/>
          </p:cNvSpPr>
          <p:nvPr/>
        </p:nvSpPr>
        <p:spPr bwMode="auto">
          <a:xfrm>
            <a:off x="0" y="0"/>
            <a:ext cx="9144000" cy="1371600"/>
          </a:xfrm>
          <a:prstGeom prst="rect">
            <a:avLst/>
          </a:prstGeom>
          <a:solidFill>
            <a:srgbClr val="3EA49E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FFFFFF"/>
                </a:outerShdw>
              </a:effectLst>
              <a:uLnTx/>
              <a:uFillTx/>
              <a:latin typeface="Times New Roman" panose="02020603050405020304" charset="0"/>
              <a:ea typeface="+mn-ea"/>
              <a:cs typeface="+mn-cs"/>
            </a:endParaRPr>
          </a:p>
        </p:txBody>
      </p:sp>
      <p:sp>
        <p:nvSpPr>
          <p:cNvPr id="911363" name="Text Box 3"/>
          <p:cNvSpPr txBox="1">
            <a:spLocks noChangeArrowheads="1"/>
          </p:cNvSpPr>
          <p:nvPr/>
        </p:nvSpPr>
        <p:spPr bwMode="auto">
          <a:xfrm>
            <a:off x="3408680" y="394335"/>
            <a:ext cx="2022475" cy="5835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marL="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imes" pitchFamily="18" charset="0"/>
                <a:ea typeface="+mn-ea"/>
                <a:cs typeface="+mn-cs"/>
              </a:rPr>
              <a:t> AGENDA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Times" pitchFamily="18" charset="0"/>
              <a:ea typeface="+mn-ea"/>
              <a:cs typeface="+mn-cs"/>
            </a:endParaRPr>
          </a:p>
        </p:txBody>
      </p:sp>
      <p:sp>
        <p:nvSpPr>
          <p:cNvPr id="21508" name="Text Box 4"/>
          <p:cNvSpPr txBox="1"/>
          <p:nvPr/>
        </p:nvSpPr>
        <p:spPr>
          <a:xfrm>
            <a:off x="8229600" y="6400800"/>
            <a:ext cx="184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eaLnBrk="0" hangingPunct="0"/>
            <a:endParaRPr sz="1800" i="0">
              <a:latin typeface="Times New Roman" panose="02020603050405020304" charset="0"/>
            </a:endParaRPr>
          </a:p>
        </p:txBody>
      </p:sp>
      <p:sp>
        <p:nvSpPr>
          <p:cNvPr id="21509" name="Rectangle 8"/>
          <p:cNvSpPr/>
          <p:nvPr/>
        </p:nvSpPr>
        <p:spPr>
          <a:xfrm>
            <a:off x="381000" y="1371283"/>
            <a:ext cx="8077200" cy="2092881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lvl="1" algn="just" eaLnBrk="0" hangingPunct="0">
              <a:buFont typeface="Arial" panose="020B0604020202020204" pitchFamily="34" charset="0"/>
            </a:pPr>
            <a:endParaRPr lang="en-US" sz="2800" dirty="0" smtClean="0">
              <a:latin typeface="Times-Roman"/>
            </a:endParaRPr>
          </a:p>
          <a:p>
            <a:pPr marL="0" lvl="1" algn="just" eaLnBrk="0" hangingPunct="0">
              <a:buFont typeface="Arial" panose="020B0604020202020204" pitchFamily="34" charset="0"/>
            </a:pPr>
            <a:r>
              <a:rPr lang="en-US" sz="2800" dirty="0" smtClean="0">
                <a:latin typeface="Times-Roman"/>
              </a:rPr>
              <a:t>Error Correction Code</a:t>
            </a:r>
          </a:p>
          <a:p>
            <a:pPr marL="0" lvl="1" algn="just" eaLnBrk="0" hangingPunct="0">
              <a:buFont typeface="Arial" panose="020B0604020202020204" pitchFamily="34" charset="0"/>
            </a:pPr>
            <a:r>
              <a:rPr lang="en-US" sz="2800" dirty="0">
                <a:latin typeface="Times-Roman"/>
              </a:rPr>
              <a:t>	</a:t>
            </a:r>
            <a:endParaRPr lang="en-US" sz="2800" dirty="0" smtClean="0">
              <a:latin typeface="Times-Roman"/>
            </a:endParaRPr>
          </a:p>
          <a:p>
            <a:pPr marL="0" lvl="1" algn="just" eaLnBrk="0" hangingPunct="0">
              <a:buFont typeface="Arial" panose="020B0604020202020204" pitchFamily="34" charset="0"/>
            </a:pPr>
            <a:r>
              <a:rPr lang="en-US" sz="2800" dirty="0">
                <a:latin typeface="Times-Roman"/>
              </a:rPr>
              <a:t>	</a:t>
            </a:r>
            <a:r>
              <a:rPr lang="en-US" sz="2800" dirty="0" smtClean="0">
                <a:latin typeface="Times-Roman"/>
              </a:rPr>
              <a:t>Hamming Code</a:t>
            </a:r>
            <a:endParaRPr lang="en-US" sz="2800" dirty="0">
              <a:latin typeface="Times-Roman"/>
            </a:endParaRPr>
          </a:p>
          <a:p>
            <a:pPr marL="0" lvl="1" algn="just" eaLnBrk="0" hangingPunct="0">
              <a:buFont typeface="Arial" panose="020B0604020202020204" pitchFamily="34" charset="0"/>
            </a:pPr>
            <a:endParaRPr lang="en-US" sz="1800" dirty="0">
              <a:latin typeface="Times-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4" descr="Uses and Benefits of Computer Network in Business Applications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900" y="274638"/>
            <a:ext cx="4708525" cy="5803900"/>
          </a:xfrm>
        </p:spPr>
      </p:pic>
      <p:pic>
        <p:nvPicPr>
          <p:cNvPr id="9218" name="Picture 6" descr="Top Team Computer Networks - Home | Facebook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7763" y="488950"/>
            <a:ext cx="4097337" cy="53736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</a:t>
            </a:r>
            <a:r>
              <a:rPr lang="en-US" altLang="ko-KR" dirty="0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Correction</a:t>
            </a:r>
          </a:p>
        </p:txBody>
      </p:sp>
      <p:sp>
        <p:nvSpPr>
          <p:cNvPr id="6379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ko-KR" dirty="0">
                <a:solidFill>
                  <a:srgbClr val="000000"/>
                </a:solidFill>
              </a:rPr>
              <a:t>~ can be handled in two ways</a:t>
            </a:r>
          </a:p>
          <a:p>
            <a:pPr>
              <a:buFont typeface="Wingdings" panose="05000000000000000000" pitchFamily="2" charset="2"/>
              <a:buNone/>
            </a:pPr>
            <a:endParaRPr lang="en-US" altLang="ko-KR" dirty="0">
              <a:solidFill>
                <a:srgbClr val="000000"/>
              </a:solidFill>
              <a:sym typeface="Monotype Sorts" pitchFamily="2" charset="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ko-KR" dirty="0">
                <a:solidFill>
                  <a:srgbClr val="000000"/>
                </a:solidFill>
                <a:sym typeface="Monotype Sorts" pitchFamily="2" charset="2"/>
              </a:rPr>
              <a:t></a:t>
            </a:r>
            <a:r>
              <a:rPr lang="en-US" altLang="ko-KR" dirty="0">
                <a:solidFill>
                  <a:srgbClr val="000000"/>
                </a:solidFill>
              </a:rPr>
              <a:t> when an error is discovered, the receiver can have the sender retransmit the entire data unit.</a:t>
            </a:r>
          </a:p>
          <a:p>
            <a:pPr>
              <a:buFont typeface="Wingdings" panose="05000000000000000000" pitchFamily="2" charset="2"/>
              <a:buNone/>
            </a:pPr>
            <a:endParaRPr lang="en-US" altLang="ko-KR" dirty="0">
              <a:solidFill>
                <a:srgbClr val="000000"/>
              </a:solidFill>
              <a:sym typeface="Monotype Sorts" pitchFamily="2" charset="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ko-KR" dirty="0">
                <a:solidFill>
                  <a:srgbClr val="000000"/>
                </a:solidFill>
                <a:sym typeface="Monotype Sorts" pitchFamily="2" charset="2"/>
              </a:rPr>
              <a:t> </a:t>
            </a:r>
            <a:r>
              <a:rPr lang="en-US" altLang="ko-KR" dirty="0">
                <a:solidFill>
                  <a:srgbClr val="000000"/>
                </a:solidFill>
              </a:rPr>
              <a:t>a receiver can use an error-correcting code, which automatically corrects certain errors.</a:t>
            </a:r>
          </a:p>
        </p:txBody>
      </p:sp>
    </p:spTree>
    <p:extLst>
      <p:ext uri="{BB962C8B-B14F-4D97-AF65-F5344CB8AC3E}">
        <p14:creationId xmlns:p14="http://schemas.microsoft.com/office/powerpoint/2010/main" val="250445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9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38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</a:rPr>
              <a:t>Single-Bit Error Correction</a:t>
            </a:r>
          </a:p>
          <a:p>
            <a:pPr lvl="1"/>
            <a:r>
              <a:rPr lang="en-US" altLang="ko-KR">
                <a:solidFill>
                  <a:srgbClr val="000000"/>
                </a:solidFill>
              </a:rPr>
              <a:t> parity bit</a:t>
            </a:r>
          </a:p>
          <a:p>
            <a:pPr lvl="1"/>
            <a:r>
              <a:rPr lang="en-US" altLang="ko-KR">
                <a:solidFill>
                  <a:srgbClr val="000000"/>
                </a:solidFill>
              </a:rPr>
              <a:t> The secret of error correction is to locate the invalid bit or bits </a:t>
            </a:r>
          </a:p>
          <a:p>
            <a:pPr lvl="1"/>
            <a:r>
              <a:rPr lang="en-US" altLang="ko-KR">
                <a:solidFill>
                  <a:srgbClr val="000000"/>
                </a:solidFill>
              </a:rPr>
              <a:t> For ASCII code, it needs a three-bit redundancy code(000-111)</a:t>
            </a:r>
          </a:p>
        </p:txBody>
      </p:sp>
    </p:spTree>
    <p:extLst>
      <p:ext uri="{BB962C8B-B14F-4D97-AF65-F5344CB8AC3E}">
        <p14:creationId xmlns:p14="http://schemas.microsoft.com/office/powerpoint/2010/main" val="89237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410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</a:rPr>
              <a:t>If the total number of bits in a transmittable unit is m+r, then r must be able to indicate at least m+r+1 different states</a:t>
            </a:r>
          </a:p>
          <a:p>
            <a:pPr fontAlgn="t">
              <a:buFont typeface="Wingdings" panose="05000000000000000000" pitchFamily="2" charset="2"/>
              <a:buNone/>
            </a:pPr>
            <a:r>
              <a:rPr lang="en-US" altLang="ko-KR">
                <a:solidFill>
                  <a:srgbClr val="000000"/>
                </a:solidFill>
              </a:rPr>
              <a:t>	 2</a:t>
            </a:r>
            <a:r>
              <a:rPr lang="en-US" altLang="ko-KR" baseline="30000">
                <a:solidFill>
                  <a:srgbClr val="000000"/>
                </a:solidFill>
              </a:rPr>
              <a:t>r</a:t>
            </a:r>
            <a:r>
              <a:rPr lang="en-US" altLang="ko-KR">
                <a:solidFill>
                  <a:srgbClr val="000000"/>
                </a:solidFill>
              </a:rPr>
              <a:t> </a:t>
            </a:r>
            <a:r>
              <a:rPr lang="en-US" altLang="ko-KR">
                <a:solidFill>
                  <a:srgbClr val="000000"/>
                </a:solidFill>
                <a:sym typeface="Symbol" panose="05050102010706020507" pitchFamily="18" charset="2"/>
              </a:rPr>
              <a:t></a:t>
            </a:r>
            <a:r>
              <a:rPr lang="en-US" altLang="ko-KR">
                <a:solidFill>
                  <a:srgbClr val="000000"/>
                </a:solidFill>
              </a:rPr>
              <a:t> m + r + 1</a:t>
            </a:r>
          </a:p>
          <a:p>
            <a:pPr>
              <a:buFont typeface="Wingdings" panose="05000000000000000000" pitchFamily="2" charset="2"/>
              <a:buNone/>
            </a:pPr>
            <a:endParaRPr lang="en-US" altLang="ko-KR">
              <a:solidFill>
                <a:srgbClr val="000000"/>
              </a:solidFill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ko-KR">
                <a:solidFill>
                  <a:srgbClr val="000000"/>
                </a:solidFill>
              </a:rPr>
              <a:t>ex) For value of  m is 7(ASCII), the smallest r value   that can satisfy this equation is 4 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ko-KR">
                <a:solidFill>
                  <a:srgbClr val="000000"/>
                </a:solidFill>
              </a:rPr>
              <a:t>	2</a:t>
            </a:r>
            <a:r>
              <a:rPr lang="en-US" altLang="ko-KR" baseline="30000">
                <a:solidFill>
                  <a:srgbClr val="000000"/>
                </a:solidFill>
              </a:rPr>
              <a:t>4</a:t>
            </a:r>
            <a:r>
              <a:rPr lang="en-US" altLang="ko-KR">
                <a:solidFill>
                  <a:srgbClr val="000000"/>
                </a:solidFill>
              </a:rPr>
              <a:t> </a:t>
            </a:r>
            <a:r>
              <a:rPr lang="en-US" altLang="ko-KR">
                <a:solidFill>
                  <a:srgbClr val="000000"/>
                </a:solidFill>
                <a:sym typeface="Symbol" panose="05050102010706020507" pitchFamily="18" charset="2"/>
              </a:rPr>
              <a:t></a:t>
            </a:r>
            <a:r>
              <a:rPr lang="en-US" altLang="ko-KR">
                <a:solidFill>
                  <a:srgbClr val="000000"/>
                </a:solidFill>
              </a:rPr>
              <a:t> 7 + 4 + 1</a:t>
            </a:r>
          </a:p>
        </p:txBody>
      </p:sp>
    </p:spTree>
    <p:extLst>
      <p:ext uri="{BB962C8B-B14F-4D97-AF65-F5344CB8AC3E}">
        <p14:creationId xmlns:p14="http://schemas.microsoft.com/office/powerpoint/2010/main" val="97701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42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Relationship between data and redundancy bits</a:t>
            </a:r>
          </a:p>
        </p:txBody>
      </p:sp>
      <p:grpSp>
        <p:nvGrpSpPr>
          <p:cNvPr id="642062" name="Group 14"/>
          <p:cNvGrpSpPr>
            <a:grpSpLocks/>
          </p:cNvGrpSpPr>
          <p:nvPr/>
        </p:nvGrpSpPr>
        <p:grpSpPr bwMode="auto">
          <a:xfrm>
            <a:off x="1485900" y="2221706"/>
            <a:ext cx="6191250" cy="2883694"/>
            <a:chOff x="520" y="1482"/>
            <a:chExt cx="5200" cy="2422"/>
          </a:xfrm>
        </p:grpSpPr>
        <p:sp>
          <p:nvSpPr>
            <p:cNvPr id="642052" name="Rectangle 4"/>
            <p:cNvSpPr>
              <a:spLocks noChangeArrowheads="1"/>
            </p:cNvSpPr>
            <p:nvPr/>
          </p:nvSpPr>
          <p:spPr bwMode="auto">
            <a:xfrm>
              <a:off x="520" y="1488"/>
              <a:ext cx="5200" cy="2400"/>
            </a:xfrm>
            <a:prstGeom prst="rect">
              <a:avLst/>
            </a:prstGeom>
            <a:noFill/>
            <a:ln w="38100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IN" sz="2400"/>
            </a:p>
          </p:txBody>
        </p:sp>
        <p:sp>
          <p:nvSpPr>
            <p:cNvPr id="642053" name="Line 5"/>
            <p:cNvSpPr>
              <a:spLocks noChangeShapeType="1"/>
            </p:cNvSpPr>
            <p:nvPr/>
          </p:nvSpPr>
          <p:spPr bwMode="auto">
            <a:xfrm>
              <a:off x="520" y="1968"/>
              <a:ext cx="5200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IN" sz="2400"/>
            </a:p>
          </p:txBody>
        </p:sp>
        <p:sp>
          <p:nvSpPr>
            <p:cNvPr id="642054" name="Line 6"/>
            <p:cNvSpPr>
              <a:spLocks noChangeShapeType="1"/>
            </p:cNvSpPr>
            <p:nvPr/>
          </p:nvSpPr>
          <p:spPr bwMode="auto">
            <a:xfrm>
              <a:off x="2184" y="1488"/>
              <a:ext cx="0" cy="240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IN" sz="2400"/>
            </a:p>
          </p:txBody>
        </p:sp>
        <p:sp>
          <p:nvSpPr>
            <p:cNvPr id="642055" name="Line 7"/>
            <p:cNvSpPr>
              <a:spLocks noChangeShapeType="1"/>
            </p:cNvSpPr>
            <p:nvPr/>
          </p:nvSpPr>
          <p:spPr bwMode="auto">
            <a:xfrm>
              <a:off x="4524" y="1488"/>
              <a:ext cx="4" cy="2416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IN" sz="2400"/>
            </a:p>
          </p:txBody>
        </p:sp>
        <p:sp>
          <p:nvSpPr>
            <p:cNvPr id="642056" name="Text Box 8"/>
            <p:cNvSpPr txBox="1">
              <a:spLocks noChangeArrowheads="1"/>
            </p:cNvSpPr>
            <p:nvPr/>
          </p:nvSpPr>
          <p:spPr bwMode="auto">
            <a:xfrm>
              <a:off x="561" y="1489"/>
              <a:ext cx="1585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eaLnBrk="1" latinLnBrk="1" hangingPunct="1"/>
              <a:r>
                <a:rPr lang="en-US" altLang="ko-KR" sz="1500" b="1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Number of Data Bits</a:t>
              </a:r>
            </a:p>
            <a:p>
              <a:pPr algn="ctr" eaLnBrk="1" latinLnBrk="1" hangingPunct="1"/>
              <a:r>
                <a:rPr lang="en-US" altLang="ko-KR" sz="1500" b="1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(m)</a:t>
              </a:r>
            </a:p>
          </p:txBody>
        </p:sp>
        <p:sp>
          <p:nvSpPr>
            <p:cNvPr id="642057" name="Text Box 9"/>
            <p:cNvSpPr txBox="1">
              <a:spLocks noChangeArrowheads="1"/>
            </p:cNvSpPr>
            <p:nvPr/>
          </p:nvSpPr>
          <p:spPr bwMode="auto">
            <a:xfrm>
              <a:off x="2290" y="1482"/>
              <a:ext cx="2125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eaLnBrk="1" latinLnBrk="1" hangingPunct="1"/>
              <a:r>
                <a:rPr lang="en-US" altLang="ko-KR" sz="1500" b="1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Number of Redundancy Bits</a:t>
              </a:r>
            </a:p>
            <a:p>
              <a:pPr algn="ctr" eaLnBrk="1" latinLnBrk="1" hangingPunct="1"/>
              <a:r>
                <a:rPr lang="en-US" altLang="ko-KR" sz="1500" b="1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(r)</a:t>
              </a:r>
            </a:p>
          </p:txBody>
        </p:sp>
        <p:sp>
          <p:nvSpPr>
            <p:cNvPr id="642058" name="Text Box 10"/>
            <p:cNvSpPr txBox="1">
              <a:spLocks noChangeArrowheads="1"/>
            </p:cNvSpPr>
            <p:nvPr/>
          </p:nvSpPr>
          <p:spPr bwMode="auto">
            <a:xfrm>
              <a:off x="4677" y="1488"/>
              <a:ext cx="818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eaLnBrk="1" latinLnBrk="1" hangingPunct="1"/>
              <a:r>
                <a:rPr lang="en-US" altLang="ko-KR" sz="1500" b="1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Total Bits</a:t>
              </a:r>
            </a:p>
            <a:p>
              <a:pPr algn="ctr" eaLnBrk="1" latinLnBrk="1" hangingPunct="1"/>
              <a:r>
                <a:rPr lang="en-US" altLang="ko-KR" sz="1500" b="1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(m+r)</a:t>
              </a:r>
            </a:p>
          </p:txBody>
        </p:sp>
        <p:sp>
          <p:nvSpPr>
            <p:cNvPr id="642059" name="Text Box 11"/>
            <p:cNvSpPr txBox="1">
              <a:spLocks noChangeArrowheads="1"/>
            </p:cNvSpPr>
            <p:nvPr/>
          </p:nvSpPr>
          <p:spPr bwMode="auto">
            <a:xfrm>
              <a:off x="1224" y="1977"/>
              <a:ext cx="252" cy="18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1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2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3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4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5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6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7</a:t>
              </a:r>
            </a:p>
          </p:txBody>
        </p:sp>
        <p:sp>
          <p:nvSpPr>
            <p:cNvPr id="642060" name="Text Box 12"/>
            <p:cNvSpPr txBox="1">
              <a:spLocks noChangeArrowheads="1"/>
            </p:cNvSpPr>
            <p:nvPr/>
          </p:nvSpPr>
          <p:spPr bwMode="auto">
            <a:xfrm>
              <a:off x="3190" y="1982"/>
              <a:ext cx="252" cy="18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2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3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3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3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4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4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4</a:t>
              </a:r>
            </a:p>
          </p:txBody>
        </p:sp>
        <p:sp>
          <p:nvSpPr>
            <p:cNvPr id="642061" name="Text Box 13"/>
            <p:cNvSpPr txBox="1">
              <a:spLocks noChangeArrowheads="1"/>
            </p:cNvSpPr>
            <p:nvPr/>
          </p:nvSpPr>
          <p:spPr bwMode="auto">
            <a:xfrm>
              <a:off x="4939" y="1995"/>
              <a:ext cx="349" cy="18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3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5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6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7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9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10</a:t>
              </a:r>
            </a:p>
            <a:p>
              <a:pPr algn="ctr" eaLnBrk="1" latinLnBrk="1" hangingPunct="1">
                <a:lnSpc>
                  <a:spcPct val="110000"/>
                </a:lnSpc>
              </a:pPr>
              <a:r>
                <a:rPr lang="en-US" altLang="ko-KR" sz="1800">
                  <a:solidFill>
                    <a:schemeClr val="bg1"/>
                  </a:solidFill>
                  <a:latin typeface="Times New Roman" panose="02020603050405020304" pitchFamily="18" charset="0"/>
                  <a:ea typeface="굴림" panose="020B0600000101010101" pitchFamily="34" charset="-127"/>
                </a:rPr>
                <a:t>11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69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4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ko-KR">
                <a:solidFill>
                  <a:srgbClr val="000000"/>
                </a:solidFill>
              </a:rPr>
              <a:t>Hamming Code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ko-KR">
                <a:solidFill>
                  <a:srgbClr val="000000"/>
                </a:solidFill>
              </a:rPr>
              <a:t>	~ developed by R.W.Hamming</a:t>
            </a:r>
          </a:p>
          <a:p>
            <a:pPr algn="just"/>
            <a:r>
              <a:rPr lang="en-US" altLang="ko-KR">
                <a:solidFill>
                  <a:srgbClr val="000000"/>
                </a:solidFill>
              </a:rPr>
              <a:t>positions of redundancy bits in Hamming code</a:t>
            </a:r>
          </a:p>
        </p:txBody>
      </p:sp>
      <p:pic>
        <p:nvPicPr>
          <p:cNvPr id="64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3257550"/>
            <a:ext cx="6686550" cy="2025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617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Error Correction(cont’d)</a:t>
            </a:r>
          </a:p>
        </p:txBody>
      </p:sp>
      <p:sp>
        <p:nvSpPr>
          <p:cNvPr id="64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90601"/>
            <a:ext cx="8229600" cy="1646312"/>
          </a:xfrm>
        </p:spPr>
        <p:txBody>
          <a:bodyPr/>
          <a:lstStyle/>
          <a:p>
            <a:r>
              <a:rPr lang="en-US" altLang="ko-KR" dirty="0">
                <a:solidFill>
                  <a:srgbClr val="000000"/>
                </a:solidFill>
              </a:rPr>
              <a:t>each r bit is the VRC bit for one combination of data bits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dirty="0">
                <a:solidFill>
                  <a:srgbClr val="000000"/>
                </a:solidFill>
              </a:rPr>
              <a:t>r</a:t>
            </a:r>
            <a:r>
              <a:rPr lang="en-US" altLang="ko-KR" baseline="-25000" dirty="0">
                <a:solidFill>
                  <a:srgbClr val="000000"/>
                </a:solidFill>
              </a:rPr>
              <a:t>1</a:t>
            </a:r>
            <a:r>
              <a:rPr lang="en-US" altLang="ko-KR" dirty="0">
                <a:solidFill>
                  <a:srgbClr val="000000"/>
                </a:solidFill>
              </a:rPr>
              <a:t>  =  bits 1, 3, 5, 7, 9, 11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dirty="0">
                <a:solidFill>
                  <a:srgbClr val="000000"/>
                </a:solidFill>
              </a:rPr>
              <a:t>r</a:t>
            </a:r>
            <a:r>
              <a:rPr lang="en-US" altLang="ko-KR" baseline="-25000" dirty="0">
                <a:solidFill>
                  <a:srgbClr val="000000"/>
                </a:solidFill>
              </a:rPr>
              <a:t>2</a:t>
            </a:r>
            <a:r>
              <a:rPr lang="en-US" altLang="ko-KR" dirty="0">
                <a:solidFill>
                  <a:srgbClr val="000000"/>
                </a:solidFill>
              </a:rPr>
              <a:t>  =  bits 2, 3, 6, 7, 10, 11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dirty="0">
                <a:solidFill>
                  <a:srgbClr val="000000"/>
                </a:solidFill>
              </a:rPr>
              <a:t>r</a:t>
            </a:r>
            <a:r>
              <a:rPr lang="en-US" altLang="ko-KR" baseline="-25000" dirty="0">
                <a:solidFill>
                  <a:srgbClr val="000000"/>
                </a:solidFill>
              </a:rPr>
              <a:t>4</a:t>
            </a:r>
            <a:r>
              <a:rPr lang="en-US" altLang="ko-KR" dirty="0">
                <a:solidFill>
                  <a:srgbClr val="000000"/>
                </a:solidFill>
              </a:rPr>
              <a:t>  =  bits 4, 5, 6, 7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dirty="0">
                <a:solidFill>
                  <a:srgbClr val="000000"/>
                </a:solidFill>
              </a:rPr>
              <a:t>r</a:t>
            </a:r>
            <a:r>
              <a:rPr lang="en-US" altLang="ko-KR" baseline="-25000" dirty="0">
                <a:solidFill>
                  <a:srgbClr val="000000"/>
                </a:solidFill>
              </a:rPr>
              <a:t>8</a:t>
            </a:r>
            <a:r>
              <a:rPr lang="en-US" altLang="ko-KR" dirty="0">
                <a:solidFill>
                  <a:srgbClr val="000000"/>
                </a:solidFill>
              </a:rPr>
              <a:t>  =  bits 8, 9, 10, 11</a:t>
            </a:r>
          </a:p>
        </p:txBody>
      </p:sp>
      <p:sp>
        <p:nvSpPr>
          <p:cNvPr id="2" name="Rectangle 1"/>
          <p:cNvSpPr/>
          <p:nvPr/>
        </p:nvSpPr>
        <p:spPr>
          <a:xfrm>
            <a:off x="125760" y="3356992"/>
            <a:ext cx="889248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Position 1: check 1 bit, skip 1 bit, check 1 bit, skip 1 bit, etc. (1,3,5,7,9,11,13,15,...)</a:t>
            </a:r>
            <a:r>
              <a:rPr lang="en-IN" sz="1800" dirty="0"/>
              <a:t/>
            </a:r>
            <a:br>
              <a:rPr lang="en-IN" sz="1800" dirty="0"/>
            </a:b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Position 2: check 2 bits, skip 2 bits, check 2 bits, skip 2 bits, etc. (2,3,6,7,10,11,14,15,...)</a:t>
            </a:r>
            <a:r>
              <a:rPr lang="en-IN" sz="1800" dirty="0"/>
              <a:t/>
            </a:r>
            <a:br>
              <a:rPr lang="en-IN" sz="1800" dirty="0"/>
            </a:b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Position 4: check 4 bits, skip 4 bits, check 4 bits, skip 4 bits, etc. (4,5,6,7,12,13,14,15,20,21,22,23,...)</a:t>
            </a:r>
            <a:r>
              <a:rPr lang="en-IN" sz="1800" dirty="0"/>
              <a:t/>
            </a:r>
            <a:br>
              <a:rPr lang="en-IN" sz="1800" dirty="0"/>
            </a:b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Position 8: check 8 bits, skip 8 bits, check 8 bits, skip 8 bits, etc. (8-15,24-31,40-47,...)</a:t>
            </a:r>
            <a:r>
              <a:rPr lang="en-IN" sz="1800" dirty="0"/>
              <a:t/>
            </a:r>
            <a:br>
              <a:rPr lang="en-IN" sz="1800" dirty="0"/>
            </a:b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Position 16: check 16 bits, skip 16 bits, check 16 bits, skip 16 bits, etc. (16-31,48-63,80-95,...)</a:t>
            </a:r>
            <a:r>
              <a:rPr lang="en-IN" sz="1800" dirty="0"/>
              <a:t/>
            </a:r>
            <a:br>
              <a:rPr lang="en-IN" sz="1800" dirty="0"/>
            </a:b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Position 32: check 32 bits, skip 32 bits, check 32 bits, skip 32 bits, etc. (32-63,96-127,160-191,...)</a:t>
            </a:r>
            <a:r>
              <a:rPr lang="en-IN" sz="1800" dirty="0"/>
              <a:t/>
            </a:r>
            <a:br>
              <a:rPr lang="en-IN" sz="1800" dirty="0"/>
            </a:b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etc.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68195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347</Words>
  <Application>Microsoft Office PowerPoint</Application>
  <PresentationFormat>On-screen Show (4:3)</PresentationFormat>
  <Paragraphs>90</Paragraphs>
  <Slides>17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굴림</vt:lpstr>
      <vt:lpstr>宋体</vt:lpstr>
      <vt:lpstr>Arial</vt:lpstr>
      <vt:lpstr>Arial Black</vt:lpstr>
      <vt:lpstr>Monotype Sorts</vt:lpstr>
      <vt:lpstr>Symbol</vt:lpstr>
      <vt:lpstr>Times</vt:lpstr>
      <vt:lpstr>Times New Roman</vt:lpstr>
      <vt:lpstr>Times-Roman</vt:lpstr>
      <vt:lpstr>Verdana</vt:lpstr>
      <vt:lpstr>Wingdings</vt:lpstr>
      <vt:lpstr>1_Default Design</vt:lpstr>
      <vt:lpstr>2_Default Design</vt:lpstr>
      <vt:lpstr>Image</vt:lpstr>
      <vt:lpstr>PowerPoint Presentation</vt:lpstr>
      <vt:lpstr>PowerPoint Presentation</vt:lpstr>
      <vt:lpstr>PowerPoint Presentation</vt:lpstr>
      <vt:lpstr>Error Correction</vt:lpstr>
      <vt:lpstr>Error Correction(cont’d)</vt:lpstr>
      <vt:lpstr>Error Correction(cont’d)</vt:lpstr>
      <vt:lpstr>Error Correction(cont’d)</vt:lpstr>
      <vt:lpstr>Error Correction(cont’d)</vt:lpstr>
      <vt:lpstr>Error Correction(cont’d)</vt:lpstr>
      <vt:lpstr>Error Correction(cont’d)</vt:lpstr>
      <vt:lpstr>Error Correction(cont’d)</vt:lpstr>
      <vt:lpstr>Error Correction(cont’d)</vt:lpstr>
      <vt:lpstr>Error Correction(cont’d)</vt:lpstr>
      <vt:lpstr>Error Correction(cont’d)</vt:lpstr>
      <vt:lpstr>Check Your Understanding</vt:lpstr>
      <vt:lpstr>Outcome</vt:lpstr>
      <vt:lpstr>THANK YOU</vt:lpstr>
    </vt:vector>
  </TitlesOfParts>
  <Company>Ashenden Designs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1: Foundation</dc:title>
  <dc:subject>Computer Networks</dc:subject>
  <dc:creator>Larry L. Peterson and Bruce S. Davie</dc:creator>
  <cp:lastModifiedBy>Admin</cp:lastModifiedBy>
  <cp:revision>896</cp:revision>
  <dcterms:created xsi:type="dcterms:W3CDTF">2008-07-27T22:34:00Z</dcterms:created>
  <dcterms:modified xsi:type="dcterms:W3CDTF">2020-10-05T06:44:22Z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1033-11.2.0.9684</vt:lpwstr>
  </property>
</Properties>
</file>

<file path=docProps/thumbnail.jpeg>
</file>